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453" r:id="rId2"/>
    <p:sldId id="433" r:id="rId3"/>
    <p:sldId id="463" r:id="rId4"/>
    <p:sldId id="461" r:id="rId5"/>
    <p:sldId id="462" r:id="rId6"/>
    <p:sldId id="455" r:id="rId7"/>
    <p:sldId id="458" r:id="rId8"/>
    <p:sldId id="459" r:id="rId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79A"/>
    <a:srgbClr val="5572C3"/>
    <a:srgbClr val="000000"/>
    <a:srgbClr val="DDDDDD"/>
    <a:srgbClr val="DEF4EC"/>
    <a:srgbClr val="6666FF"/>
    <a:srgbClr val="C7CB8F"/>
    <a:srgbClr val="AA6CA6"/>
    <a:srgbClr val="FC8B8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3" autoAdjust="0"/>
    <p:restoredTop sz="94747" autoAdjust="0"/>
  </p:normalViewPr>
  <p:slideViewPr>
    <p:cSldViewPr>
      <p:cViewPr varScale="1">
        <p:scale>
          <a:sx n="110" d="100"/>
          <a:sy n="110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AEE09-A466-479B-BC40-845CD26C235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76789"/>
            <a:ext cx="5438464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7DE8D-DDEE-45BE-9BD5-D4BC7E2EB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7DE8D-DDEE-45BE-9BD5-D4BC7E2EBE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7DE8D-DDEE-45BE-9BD5-D4BC7E2EBE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5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7DE8D-DDEE-45BE-9BD5-D4BC7E2EBE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0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7DE8D-DDEE-45BE-9BD5-D4BC7E2EBE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5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A564-DC4F-4E7C-A36A-EBAE03C12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90243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B144E-9062-46B8-BFA1-5FF3844ED9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8006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39607-22B7-46B7-973E-5032981711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5615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1046-7FFF-4B4D-A87B-9581F35895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81212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9724-5EB7-4379-BF9B-47ACA8523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2664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9DD7A-DAD1-4C37-9B86-08434C9EFA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7119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8DFE2-B627-4AFE-B31E-0E176E72D9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57403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A1BDD-68F7-4FD0-ABB5-632764F026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02309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1A776-35A2-420B-91A2-9264F37768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38997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D2EF6-C45B-44E6-8608-184ED3D4A6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8435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46B69-7AE2-4B31-A54D-F2B0985F5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9296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3073F1B-F49A-430A-A4C9-F1C1F0C6D3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4097397"/>
            <a:ext cx="548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algn="ctr"/>
            <a:r>
              <a:rPr lang="ru-RU" sz="2400" dirty="0"/>
              <a:t>ФГБУ «Управление «Плодородие»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4559062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Департамент мелиорации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9766" y="5020727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Министерство сельского хозяйства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Российской Федерации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7EBE4F-04CA-DE4F-8714-D145553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1046-7FFF-4B4D-A87B-9581F3589573}" type="slidenum">
              <a:rPr lang="ru-RU" altLang="ru-RU" smtClean="0"/>
              <a:pPr/>
              <a:t>1</a:t>
            </a:fld>
            <a:endParaRPr lang="ru-RU" alt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AA6287-4C8E-4F4B-9962-462954521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36525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МИНИСТЕРСТВО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СЕЛЬСКОГО ХОЗЯЙСТВА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4446" y="43098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adea" panose="02040503050406030204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9528" y="47366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adea" panose="02040503050406030204" pitchFamily="18" charset="0"/>
              </a:rPr>
              <a:t>2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6768752"/>
            <a:ext cx="9144000" cy="1166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85685740-4355-5F47-A8DA-556BFE85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86" y="-19499"/>
            <a:ext cx="9157486" cy="865187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ФГБУ «Управление «Плодородие» - </a:t>
            </a:r>
          </a:p>
          <a:p>
            <a:pPr algn="ctr">
              <a:buNone/>
            </a:pP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подведомственное учреждение Минсельхоза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ADE56E-0E51-B743-B6B7-DC70580C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0" y="51144"/>
            <a:ext cx="723900" cy="7239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811FCF3-F8A8-C24C-8A57-A9BF42CB65FB}"/>
              </a:ext>
            </a:extLst>
          </p:cNvPr>
          <p:cNvSpPr/>
          <p:nvPr/>
        </p:nvSpPr>
        <p:spPr>
          <a:xfrm>
            <a:off x="8765975" y="6467475"/>
            <a:ext cx="395536" cy="390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  <a:endParaRPr lang="en-US" b="1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9F04A76-4316-D742-ADEC-AC3ABAE486A9}"/>
              </a:ext>
            </a:extLst>
          </p:cNvPr>
          <p:cNvSpPr/>
          <p:nvPr/>
        </p:nvSpPr>
        <p:spPr>
          <a:xfrm>
            <a:off x="323528" y="5584114"/>
            <a:ext cx="8442447" cy="1046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ФГБУ «Управление «Плодородие» создано в соответствии с приказом Минсельхоза России от 23 декабря 2002 г. № 868.  В коллективе трудятся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37 человек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.  </a:t>
            </a:r>
          </a:p>
          <a:p>
            <a:pPr algn="ctr"/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Врио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директора – Корнеев Дмитрий Владимирович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 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C9DE69D-1448-6C46-B40B-C0E72E08E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2" y="1061720"/>
            <a:ext cx="8442448" cy="4095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МИНИСТЕРСТВО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СЕЛЬСКОГО ХОЗЯЙСТВА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9698" y="3289418"/>
            <a:ext cx="833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Основная цель – создание необходимых условий  для увеличения объемов производства 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высококачественной сельхозпродукции на основе повышения плодородия почв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4446" y="43098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adea" panose="02040503050406030204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563" y="1219943"/>
            <a:ext cx="3822677" cy="1815882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Организационно-методическое сопровождение осуществления Департаментом мелиорации Минсельхоза России управленческих функций в отношении мероприятий по развитию мелиоративного комплекса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157" y="4192782"/>
            <a:ext cx="3733083" cy="2062103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Формирование информационных ресурсов и баз данных в отношении: мелиоративных объектов и сооружений, реализуемых мероприятий, учреждений мелиорации и исполнителей по государственным контрактам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9528" y="47366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adea" panose="02040503050406030204" pitchFamily="18" charset="0"/>
              </a:rPr>
              <a:t>2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5843" y="1238745"/>
            <a:ext cx="3822674" cy="175432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Предоставление потребителям ведомственной информации оперативного доступа к информационным ресурсам и базам данных по вопросам строительства и развития мелиоративного комплекса</a:t>
            </a:r>
          </a:p>
          <a:p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15434" y="4192781"/>
            <a:ext cx="3733083" cy="2062103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Создание единого центра компетенций по ключевым вопросам управления развитием мелиоративного комплекса и капитальным строительством объектов инфраструктуры АПК, осуществляемых за счет средств федерального бюджета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4565257" y="1219943"/>
            <a:ext cx="6743" cy="1815882"/>
          </a:xfrm>
          <a:prstGeom prst="line">
            <a:avLst/>
          </a:prstGeom>
          <a:ln w="19050">
            <a:solidFill>
              <a:srgbClr val="2B57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6768752"/>
            <a:ext cx="9144000" cy="1166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85685740-4355-5F47-A8DA-556BFE85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86" y="-19499"/>
            <a:ext cx="9157486" cy="865187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работы ФГБУ «Управление «Плодородие»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ADE56E-0E51-B743-B6B7-DC70580C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0" y="51144"/>
            <a:ext cx="723900" cy="7239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811FCF3-F8A8-C24C-8A57-A9BF42CB65FB}"/>
              </a:ext>
            </a:extLst>
          </p:cNvPr>
          <p:cNvSpPr/>
          <p:nvPr/>
        </p:nvSpPr>
        <p:spPr>
          <a:xfrm>
            <a:off x="8765975" y="6467475"/>
            <a:ext cx="395536" cy="390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  <a:endParaRPr lang="en-US" b="1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9872022-45E8-9145-8DAB-238363A94112}"/>
              </a:ext>
            </a:extLst>
          </p:cNvPr>
          <p:cNvCxnSpPr>
            <a:cxnSpLocks/>
          </p:cNvCxnSpPr>
          <p:nvPr/>
        </p:nvCxnSpPr>
        <p:spPr>
          <a:xfrm flipH="1">
            <a:off x="4610722" y="4205310"/>
            <a:ext cx="6743" cy="2037044"/>
          </a:xfrm>
          <a:prstGeom prst="line">
            <a:avLst/>
          </a:prstGeom>
          <a:ln w="19050">
            <a:solidFill>
              <a:srgbClr val="2B57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МИНИСТЕРСТВО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СЕЛЬСКОГО ХОЗЯЙСТВА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4446" y="43098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adea" panose="02040503050406030204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9528" y="47366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adea" panose="02040503050406030204" pitchFamily="18" charset="0"/>
              </a:rPr>
              <a:t>2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6768752"/>
            <a:ext cx="9144000" cy="1166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85685740-4355-5F47-A8DA-556BFE85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86" y="-19499"/>
            <a:ext cx="9157486" cy="865187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 функционал ФГБУ «Управление «Плодородие»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ADE56E-0E51-B743-B6B7-DC70580C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0" y="51144"/>
            <a:ext cx="723900" cy="7239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B7D0480-2721-F24F-8A1C-AEBFB7D77EE0}"/>
              </a:ext>
            </a:extLst>
          </p:cNvPr>
          <p:cNvSpPr/>
          <p:nvPr/>
        </p:nvSpPr>
        <p:spPr>
          <a:xfrm>
            <a:off x="8765975" y="6467475"/>
            <a:ext cx="395536" cy="390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  <a:endParaRPr lang="en-US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15B663A-C460-7243-AAB1-C37FBC20F9F1}"/>
              </a:ext>
            </a:extLst>
          </p:cNvPr>
          <p:cNvSpPr/>
          <p:nvPr/>
        </p:nvSpPr>
        <p:spPr>
          <a:xfrm>
            <a:off x="395536" y="2201388"/>
            <a:ext cx="2664296" cy="1605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Выполнение функций государственного заказчика​ по инвестиционным проектам в рамках программ развития мелиоративного комплекса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2DF2E66-9F6B-4647-B700-EEA8CEC464B7}"/>
              </a:ext>
            </a:extLst>
          </p:cNvPr>
          <p:cNvSpPr/>
          <p:nvPr/>
        </p:nvSpPr>
        <p:spPr>
          <a:xfrm>
            <a:off x="3269540" y="2208011"/>
            <a:ext cx="2664295" cy="15992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Экспертиза исходно-разрешительной, проектной, сметной и исполнительной документации по объектам капитального строительства и ремонта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D20D129-B7BF-104F-B9F2-408F2A60D1BF}"/>
              </a:ext>
            </a:extLst>
          </p:cNvPr>
          <p:cNvSpPr/>
          <p:nvPr/>
        </p:nvSpPr>
        <p:spPr>
          <a:xfrm>
            <a:off x="6143543" y="2208011"/>
            <a:ext cx="2785256" cy="15992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Выездные обследования объектов кап. строительства и ремонта (инструментальный контроль, отбор проб, контроль объемов и качества работ, анализ соблюдения проектных решений)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FFE2F87-7260-3246-9A43-6FE5D682B2B4}"/>
              </a:ext>
            </a:extLst>
          </p:cNvPr>
          <p:cNvSpPr/>
          <p:nvPr/>
        </p:nvSpPr>
        <p:spPr>
          <a:xfrm>
            <a:off x="395536" y="4218786"/>
            <a:ext cx="2664296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Экспертиза конкурсной документации учреждений мелиорации в целях контроля расходования бюджетных средств, взаимодействие с ФАС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4736DED-9C3D-3F44-90F5-07819A38E691}"/>
              </a:ext>
            </a:extLst>
          </p:cNvPr>
          <p:cNvSpPr/>
          <p:nvPr/>
        </p:nvSpPr>
        <p:spPr>
          <a:xfrm>
            <a:off x="3276284" y="4218786"/>
            <a:ext cx="2657551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Анализ финансово-хозяйственной деятельности учреждений мелиорации</a:t>
            </a:r>
          </a:p>
          <a:p>
            <a:pPr>
              <a:spcBef>
                <a:spcPct val="20000"/>
              </a:spcBef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B2E8060-68F8-FF44-8A69-48E9DBF5129D}"/>
              </a:ext>
            </a:extLst>
          </p:cNvPr>
          <p:cNvSpPr/>
          <p:nvPr/>
        </p:nvSpPr>
        <p:spPr>
          <a:xfrm>
            <a:off x="6150287" y="4196946"/>
            <a:ext cx="2778510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Внедрение и сопровождение информационной системы для автоматизации процесса сбора информации и формирования отчетности 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FB8FD20-74B0-5243-858E-3FE286B80B9D}"/>
              </a:ext>
            </a:extLst>
          </p:cNvPr>
          <p:cNvSpPr/>
          <p:nvPr/>
        </p:nvSpPr>
        <p:spPr>
          <a:xfrm>
            <a:off x="1727451" y="1199054"/>
            <a:ext cx="5843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В рамках  обеспечения реализации государственной политики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развития мелиорации 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 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осуществляются: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69864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4424C4B-CF08-D44F-87C7-182DE0857E2C}"/>
              </a:ext>
            </a:extLst>
          </p:cNvPr>
          <p:cNvSpPr/>
          <p:nvPr/>
        </p:nvSpPr>
        <p:spPr>
          <a:xfrm>
            <a:off x="5598627" y="3428999"/>
            <a:ext cx="3310422" cy="31341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контроль расходования средств целевых бюджетных субсидий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объективность в определении наиболее достойного подрядчика для выполнения работ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контроль за реализацией проекта на всех этапах (от входного контроля проектной документации до ввода объекта в эксплуатацию)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контроль качества выполнения работ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гарантию соблюдения сроков ввода объектов в эксплуатацию</a:t>
            </a:r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МИНИСТЕРСТВО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СЕЛЬСКОГО ХОЗЯЙСТВА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4446" y="43098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adea" panose="02040503050406030204" pitchFamily="18" charset="0"/>
              </a:rPr>
              <a:t>1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9528" y="47366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adea" panose="02040503050406030204" pitchFamily="18" charset="0"/>
              </a:rPr>
              <a:t>2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6768752"/>
            <a:ext cx="9144000" cy="1166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85685740-4355-5F47-A8DA-556BFE85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86" y="-19499"/>
            <a:ext cx="9157486" cy="865187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функции государственного заказчика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ADE56E-0E51-B743-B6B7-DC70580C4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" y="51144"/>
            <a:ext cx="723900" cy="7239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B7D0480-2721-F24F-8A1C-AEBFB7D77EE0}"/>
              </a:ext>
            </a:extLst>
          </p:cNvPr>
          <p:cNvSpPr/>
          <p:nvPr/>
        </p:nvSpPr>
        <p:spPr>
          <a:xfrm>
            <a:off x="8765975" y="6467475"/>
            <a:ext cx="395536" cy="390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  <a:endParaRPr lang="en-US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FB8FD20-74B0-5243-858E-3FE286B80B9D}"/>
              </a:ext>
            </a:extLst>
          </p:cNvPr>
          <p:cNvSpPr/>
          <p:nvPr/>
        </p:nvSpPr>
        <p:spPr>
          <a:xfrm>
            <a:off x="59544" y="1199054"/>
            <a:ext cx="9179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В соответствии с п.3.2 Устава ФГБУ «Управление «Плодородие» выполняет в установленном порядке 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Функции государственного заказчика (заказчика, застройщика) по объектам строительства 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в области мелиорации земель и сельскохозяйственного водоснабжения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365C3EC-3F96-4647-98BC-4DB49CE11689}"/>
              </a:ext>
            </a:extLst>
          </p:cNvPr>
          <p:cNvSpPr/>
          <p:nvPr/>
        </p:nvSpPr>
        <p:spPr>
          <a:xfrm>
            <a:off x="0" y="2030051"/>
            <a:ext cx="2123728" cy="47387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(Основной текст)"/>
              </a:rPr>
              <a:t>Объем инвестиций по проектам Госпрограммы, полномочия государственного заказчика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(Основной текст)"/>
              </a:rPr>
              <a:t>по которым предлагается передать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(Основной текст)"/>
              </a:rPr>
              <a:t>ФГБУ «Управление «Плодородие»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(Основной текст)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 (Основной текст)"/>
              </a:rPr>
              <a:t>I </a:t>
            </a:r>
            <a:r>
              <a:rPr lang="ru-RU" sz="1600" dirty="0">
                <a:solidFill>
                  <a:schemeClr val="bg1"/>
                </a:solidFill>
                <a:latin typeface="Arial (Основной текст)"/>
              </a:rPr>
              <a:t>этап):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Arial (Основной текст)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(Основной текст)"/>
              </a:rPr>
              <a:t>33 263,4 млн рублей</a:t>
            </a:r>
            <a:r>
              <a:rPr lang="ru-RU" dirty="0">
                <a:solidFill>
                  <a:schemeClr val="bg1"/>
                </a:solidFill>
                <a:latin typeface="Arial (Основной текст)"/>
              </a:rPr>
              <a:t> </a:t>
            </a:r>
          </a:p>
          <a:p>
            <a:pPr algn="ctr"/>
            <a:endParaRPr lang="ru-RU" dirty="0">
              <a:solidFill>
                <a:schemeClr val="bg1"/>
              </a:solidFill>
              <a:latin typeface="Arial (Основной текст)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(Основной текст)"/>
              </a:rPr>
              <a:t>в 2020-2025 гг.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7959D4C-1F53-134C-AEE1-5C7D4A3641A3}"/>
              </a:ext>
            </a:extLst>
          </p:cNvPr>
          <p:cNvSpPr/>
          <p:nvPr/>
        </p:nvSpPr>
        <p:spPr>
          <a:xfrm>
            <a:off x="2183272" y="2030050"/>
            <a:ext cx="3126548" cy="1254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Единый заказчик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CB549B5-E137-BA49-8F7F-5C45AFC90D28}"/>
              </a:ext>
            </a:extLst>
          </p:cNvPr>
          <p:cNvSpPr/>
          <p:nvPr/>
        </p:nvSpPr>
        <p:spPr>
          <a:xfrm>
            <a:off x="5587218" y="2030048"/>
            <a:ext cx="3321831" cy="1254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Централизация функций </a:t>
            </a:r>
            <a:r>
              <a:rPr lang="ru-RU" b="1" dirty="0" err="1"/>
              <a:t>госзаказчика</a:t>
            </a:r>
            <a:r>
              <a:rPr lang="ru-RU" b="1" dirty="0"/>
              <a:t> обеспечит: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4AC7D2A-879D-5B48-9B0A-5B97756FD91F}"/>
              </a:ext>
            </a:extLst>
          </p:cNvPr>
          <p:cNvSpPr/>
          <p:nvPr/>
        </p:nvSpPr>
        <p:spPr>
          <a:xfrm>
            <a:off x="2183272" y="3429000"/>
            <a:ext cx="3126548" cy="31341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по строящимся и реконструируемым объектам мелиорации в рамках Госпрограммы и объектам капитального ремонта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(I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этап)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по всем объектам капитального строительства инфраструктуры АПК, осуществляемого за счет средств федерального бюджета подведомственными учреждениями Минсельхоза России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(II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этап)</a:t>
            </a:r>
          </a:p>
        </p:txBody>
      </p:sp>
    </p:spTree>
    <p:extLst>
      <p:ext uri="{BB962C8B-B14F-4D97-AF65-F5344CB8AC3E}">
        <p14:creationId xmlns:p14="http://schemas.microsoft.com/office/powerpoint/2010/main" val="333115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МИНИСТЕРСТВО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СЕЛЬСКОГО ХОЗЯЙСТВА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4AF32E6-C3A2-3549-B357-C0BE59F462EA}"/>
              </a:ext>
            </a:extLst>
          </p:cNvPr>
          <p:cNvSpPr/>
          <p:nvPr/>
        </p:nvSpPr>
        <p:spPr>
          <a:xfrm>
            <a:off x="8765975" y="6467475"/>
            <a:ext cx="395536" cy="390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  <a:endParaRPr lang="en-US" b="1" dirty="0"/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94A3DEC8-4429-3340-9D23-1A47A76C2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86" y="-19499"/>
            <a:ext cx="9157486" cy="865187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функции единого закупщика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22F59D5-A198-BA4B-B1B2-3E767CD14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" y="51144"/>
            <a:ext cx="723900" cy="7239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854238-F5B0-BD4F-8138-96B5EC4F3595}"/>
              </a:ext>
            </a:extLst>
          </p:cNvPr>
          <p:cNvSpPr/>
          <p:nvPr/>
        </p:nvSpPr>
        <p:spPr>
          <a:xfrm>
            <a:off x="25587" y="948888"/>
            <a:ext cx="9179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В соответствии с п.3.2 Устава ФГБУ «Управление «Плодородие» выполняет в установленном порядке 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размещение заказов на поставку товаров, выполнение работ, 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оказание услуг для государственных нужд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29E4B53-0BA1-C94E-96D6-48DD47A09755}"/>
              </a:ext>
            </a:extLst>
          </p:cNvPr>
          <p:cNvSpPr/>
          <p:nvPr/>
        </p:nvSpPr>
        <p:spPr>
          <a:xfrm>
            <a:off x="96012" y="1933501"/>
            <a:ext cx="2123728" cy="48322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 (Основной текст)"/>
              </a:rPr>
              <a:t>В </a:t>
            </a:r>
            <a:r>
              <a:rPr lang="ru-RU" sz="1500" dirty="0" smtClean="0">
                <a:solidFill>
                  <a:schemeClr val="bg1"/>
                </a:solidFill>
                <a:latin typeface="Arial (Основной текст)"/>
              </a:rPr>
              <a:t>2020 </a:t>
            </a:r>
            <a:r>
              <a:rPr lang="ru-RU" sz="1500" dirty="0">
                <a:solidFill>
                  <a:schemeClr val="bg1"/>
                </a:solidFill>
                <a:latin typeface="Arial (Основной текст)"/>
              </a:rPr>
              <a:t>году</a:t>
            </a:r>
            <a:r>
              <a:rPr lang="ru-RU" sz="1500" dirty="0">
                <a:solidFill>
                  <a:srgbClr val="FFFF00"/>
                </a:solidFill>
                <a:latin typeface="Arial (Основной текст)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Arial (Основной текст)"/>
              </a:rPr>
              <a:t>учреждениями, курируемыми Департаментом мелиорации, </a:t>
            </a:r>
            <a:r>
              <a:rPr lang="ru-RU" sz="1500" dirty="0" smtClean="0">
                <a:solidFill>
                  <a:schemeClr val="bg1"/>
                </a:solidFill>
                <a:latin typeface="Arial (Основной текст)"/>
              </a:rPr>
              <a:t>в период с 01.01.2020-25.06.2020 проведено</a:t>
            </a:r>
            <a:endParaRPr lang="ru-RU" sz="1500" dirty="0">
              <a:solidFill>
                <a:schemeClr val="bg1"/>
              </a:solidFill>
              <a:latin typeface="Arial (Основной текст)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(Основной текст)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(Основной текст)"/>
              </a:rPr>
              <a:t>394 </a:t>
            </a:r>
            <a:r>
              <a:rPr lang="ru-RU" b="1" dirty="0">
                <a:solidFill>
                  <a:schemeClr val="bg1"/>
                </a:solidFill>
                <a:latin typeface="Arial (Основной текст)"/>
              </a:rPr>
              <a:t>закупки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(Основной текст)"/>
              </a:rPr>
              <a:t>на сумму более</a:t>
            </a:r>
            <a:r>
              <a:rPr lang="ru-RU" sz="1600" b="1" dirty="0">
                <a:solidFill>
                  <a:schemeClr val="bg1"/>
                </a:solidFill>
                <a:latin typeface="Arial (Основной текст)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(Основной текст)"/>
              </a:rPr>
              <a:t>4,1 </a:t>
            </a:r>
            <a:r>
              <a:rPr lang="ru-RU" b="1" dirty="0">
                <a:solidFill>
                  <a:schemeClr val="bg1"/>
                </a:solidFill>
                <a:latin typeface="Arial (Основной текст)"/>
              </a:rPr>
              <a:t>млрд рублей</a:t>
            </a:r>
          </a:p>
          <a:p>
            <a:pPr algn="ctr"/>
            <a:endParaRPr lang="ru-RU" sz="1000" b="1" dirty="0">
              <a:solidFill>
                <a:schemeClr val="bg1"/>
              </a:solidFill>
              <a:latin typeface="Arial (Основной текст)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(Основной текст)"/>
              </a:rPr>
              <a:t>*для целей контроля закупок разработан Регламент согласования конкурсной (аукционной) документации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(Основной текст)"/>
              </a:rPr>
              <a:t>с ФГБУ «Управление «Плодородие» </a:t>
            </a:r>
            <a:r>
              <a:rPr lang="ru-RU" sz="800" dirty="0">
                <a:solidFill>
                  <a:schemeClr val="bg1"/>
                </a:solidFill>
                <a:latin typeface="Arial (Основной текст)"/>
              </a:rPr>
              <a:t> </a:t>
            </a:r>
            <a:r>
              <a:rPr lang="ru-RU" sz="1000" b="1" dirty="0">
                <a:solidFill>
                  <a:schemeClr val="bg1"/>
                </a:solidFill>
                <a:latin typeface="Arial (Основной текст)"/>
              </a:rPr>
              <a:t>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3C7606-4EF9-3441-844A-7B1E8950331F}"/>
              </a:ext>
            </a:extLst>
          </p:cNvPr>
          <p:cNvSpPr/>
          <p:nvPr/>
        </p:nvSpPr>
        <p:spPr>
          <a:xfrm>
            <a:off x="2276499" y="1916832"/>
            <a:ext cx="2799557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Централизованный контроль</a:t>
            </a:r>
          </a:p>
          <a:p>
            <a:pPr algn="ctr"/>
            <a:r>
              <a:rPr lang="ru-RU" sz="1100" b="1" dirty="0"/>
              <a:t>за проведением учреждениями мелиорации закупочных процедур в рамках 44-ФЗ и 223-ФЗ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A076AF5-F742-4141-B387-B4983872F32A}"/>
              </a:ext>
            </a:extLst>
          </p:cNvPr>
          <p:cNvSpPr/>
          <p:nvPr/>
        </p:nvSpPr>
        <p:spPr>
          <a:xfrm>
            <a:off x="5364088" y="1916832"/>
            <a:ext cx="3401887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Централизация закупочных процедур обеспечит: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3B398A-6C7E-B245-AC4D-3A2BA921B752}"/>
              </a:ext>
            </a:extLst>
          </p:cNvPr>
          <p:cNvSpPr/>
          <p:nvPr/>
        </p:nvSpPr>
        <p:spPr>
          <a:xfrm>
            <a:off x="2276500" y="3205906"/>
            <a:ext cx="2799556" cy="339851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проверка комплектов конкурсной документации на соответствие требованиям антимонопольного законодательства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проверка технических заданий (в составе закупочной документации)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проверка требований, устанавливаемых к поставщикам/ подрядчикам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3C47FAB-D114-8F4C-8506-D0CE678A2777}"/>
              </a:ext>
            </a:extLst>
          </p:cNvPr>
          <p:cNvSpPr/>
          <p:nvPr/>
        </p:nvSpPr>
        <p:spPr>
          <a:xfrm>
            <a:off x="5346577" y="3227806"/>
            <a:ext cx="3401887" cy="339851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эффективность использования бюджетных средств при реализации федеральных целевых, ведомственных и иных программ и проектов в области мелиорации земель и водного хозяйства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повышение качества подготовки учреждениями мелиорации конкурсной (аукционной) документации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исключение рисков возникновения претензий со стороны контролирующих органов, в том числе ФАС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прозрачность отбора исполнителей 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      по государственным контрактам;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привлечение к оказанию услуг / выполнению работ наиболее качественных поставщиков/ подрядчиков</a:t>
            </a:r>
          </a:p>
        </p:txBody>
      </p:sp>
    </p:spTree>
    <p:extLst>
      <p:ext uri="{BB962C8B-B14F-4D97-AF65-F5344CB8AC3E}">
        <p14:creationId xmlns:p14="http://schemas.microsoft.com/office/powerpoint/2010/main" val="3452820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МИНИСТЕРСТВО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СЕЛЬСКОГО ХОЗЯЙСТВА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48464" y="6401285"/>
            <a:ext cx="395536" cy="390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7</a:t>
            </a:r>
            <a:endParaRPr lang="en-US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83FC8C72-5DCD-B94A-AC1D-3678627F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86" y="-19499"/>
            <a:ext cx="9157486" cy="865187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Иная деятельность в соответствии с Уставом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F1E12B5-7CAC-AE42-AB29-14C838A8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" y="51144"/>
            <a:ext cx="723900" cy="7239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2B71FCB-16D8-2541-AC4D-91AA9F1191A8}"/>
              </a:ext>
            </a:extLst>
          </p:cNvPr>
          <p:cNvSpPr/>
          <p:nvPr/>
        </p:nvSpPr>
        <p:spPr>
          <a:xfrm>
            <a:off x="1079612" y="1180242"/>
            <a:ext cx="6984776" cy="914400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Предпринимательская деятельность для достижения основных целей создания ФГБУ «Управление «Плодородие»</a:t>
            </a:r>
          </a:p>
          <a:p>
            <a:pPr algn="ctr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599F113D-D62D-B04B-BDE1-C8A73F6DA77C}"/>
              </a:ext>
            </a:extLst>
          </p:cNvPr>
          <p:cNvCxnSpPr/>
          <p:nvPr/>
        </p:nvCxnSpPr>
        <p:spPr>
          <a:xfrm>
            <a:off x="4572000" y="1856952"/>
            <a:ext cx="0" cy="47537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Левая круглая скобка 12">
            <a:extLst>
              <a:ext uri="{FF2B5EF4-FFF2-40B4-BE49-F238E27FC236}">
                <a16:creationId xmlns="" xmlns:a16="http://schemas.microsoft.com/office/drawing/2014/main" id="{3DC7AAAD-4FC6-9944-8B54-EEF17817341A}"/>
              </a:ext>
            </a:extLst>
          </p:cNvPr>
          <p:cNvSpPr/>
          <p:nvPr/>
        </p:nvSpPr>
        <p:spPr>
          <a:xfrm rot="5400000">
            <a:off x="4465349" y="-1775325"/>
            <a:ext cx="301880" cy="8585522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81B8AF-FA0F-A540-A65E-DA0D00926E25}"/>
              </a:ext>
            </a:extLst>
          </p:cNvPr>
          <p:cNvSpPr/>
          <p:nvPr/>
        </p:nvSpPr>
        <p:spPr>
          <a:xfrm>
            <a:off x="323528" y="2702039"/>
            <a:ext cx="2376264" cy="96812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Строительный контроль</a:t>
            </a:r>
          </a:p>
          <a:p>
            <a:pPr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по объектам капитального строительства мелиоративного комплекса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76C2D7A-2F05-AF4C-8A1F-8BB444B7D783}"/>
              </a:ext>
            </a:extLst>
          </p:cNvPr>
          <p:cNvSpPr/>
          <p:nvPr/>
        </p:nvSpPr>
        <p:spPr>
          <a:xfrm>
            <a:off x="3370295" y="2684109"/>
            <a:ext cx="2376264" cy="96812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Инженерные изыскания</a:t>
            </a:r>
          </a:p>
          <a:p>
            <a:pPr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по объектам капитального строительства мелиоративного комплекса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0F3838A-9C87-D841-B849-E87A7F12A9D7}"/>
              </a:ext>
            </a:extLst>
          </p:cNvPr>
          <p:cNvSpPr/>
          <p:nvPr/>
        </p:nvSpPr>
        <p:spPr>
          <a:xfrm>
            <a:off x="6228184" y="2663295"/>
            <a:ext cx="2718048" cy="96812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2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Государственная регистрация</a:t>
            </a:r>
          </a:p>
          <a:p>
            <a:pPr algn="ctr">
              <a:spcBef>
                <a:spcPts val="0"/>
              </a:spcBef>
              <a:spcAft>
                <a:spcPts val="200"/>
              </a:spcAft>
              <a:defRPr/>
            </a:pPr>
            <a:r>
              <a:rPr lang="ru-RU" sz="1200" dirty="0">
                <a:solidFill>
                  <a:schemeClr val="bg1"/>
                </a:solidFill>
              </a:rPr>
              <a:t>объектов недвижимого имущества мелиоративного комплекса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8615358-B319-9740-ABA0-0C2B77AE4DB0}"/>
              </a:ext>
            </a:extLst>
          </p:cNvPr>
          <p:cNvSpPr/>
          <p:nvPr/>
        </p:nvSpPr>
        <p:spPr>
          <a:xfrm>
            <a:off x="323528" y="4010244"/>
            <a:ext cx="2376264" cy="176808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Планируемый объем выручки в 2020 – 2025 гг. по данному направлению составит:</a:t>
            </a:r>
          </a:p>
          <a:p>
            <a:pPr algn="ctr">
              <a:spcBef>
                <a:spcPct val="20000"/>
              </a:spcBef>
            </a:pPr>
            <a:endParaRPr 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rgbClr val="2B579A"/>
                </a:solidFill>
                <a:latin typeface="Arial" panose="020B0604020202020204" pitchFamily="34" charset="0"/>
              </a:rPr>
              <a:t>108 378,29 тыс. рублей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CC418EB-FEB1-774B-8040-D6D9FC00548F}"/>
              </a:ext>
            </a:extLst>
          </p:cNvPr>
          <p:cNvSpPr/>
          <p:nvPr/>
        </p:nvSpPr>
        <p:spPr>
          <a:xfrm>
            <a:off x="3428157" y="3992315"/>
            <a:ext cx="2376264" cy="17860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Планируемый объем выручки в 2020 г. составит:</a:t>
            </a:r>
          </a:p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rgbClr val="2B579A"/>
                </a:solidFill>
                <a:latin typeface="Arial" panose="020B0604020202020204" pitchFamily="34" charset="0"/>
              </a:rPr>
              <a:t>2 500 тыс. рублей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FFAF9A4-CFB0-6F42-9CD8-26EDBC868783}"/>
              </a:ext>
            </a:extLst>
          </p:cNvPr>
          <p:cNvSpPr/>
          <p:nvPr/>
        </p:nvSpPr>
        <p:spPr>
          <a:xfrm>
            <a:off x="6228184" y="4010244"/>
            <a:ext cx="2680866" cy="176808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Планируемый объем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выручки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 2019-2020 гг. составит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spcBef>
                <a:spcPct val="20000"/>
              </a:spcBef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rgbClr val="2B579A"/>
                </a:solidFill>
                <a:latin typeface="Arial" panose="020B0604020202020204" pitchFamily="34" charset="0"/>
              </a:rPr>
              <a:t> 77 512,4 тыс. </a:t>
            </a:r>
            <a:r>
              <a:rPr lang="ru-RU" sz="1400" b="1" dirty="0" smtClean="0">
                <a:solidFill>
                  <a:srgbClr val="2B579A"/>
                </a:solidFill>
                <a:latin typeface="Arial" panose="020B0604020202020204" pitchFamily="34" charset="0"/>
              </a:rPr>
              <a:t>рублей</a:t>
            </a:r>
            <a:endParaRPr lang="ru-RU" sz="1400" b="1" dirty="0">
              <a:solidFill>
                <a:srgbClr val="2B579A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E541152-F7E0-674F-A349-3A1431AE03A0}"/>
              </a:ext>
            </a:extLst>
          </p:cNvPr>
          <p:cNvSpPr/>
          <p:nvPr/>
        </p:nvSpPr>
        <p:spPr>
          <a:xfrm>
            <a:off x="323528" y="5900092"/>
            <a:ext cx="8310883" cy="865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*Учреждения мелиорации имеют возможность заключить контракты  с ФГБУ «Управление «Плодородие» по строительному контролю и оформлению прав на  недвижимость </a:t>
            </a:r>
          </a:p>
        </p:txBody>
      </p:sp>
    </p:spTree>
    <p:extLst>
      <p:ext uri="{BB962C8B-B14F-4D97-AF65-F5344CB8AC3E}">
        <p14:creationId xmlns:p14="http://schemas.microsoft.com/office/powerpoint/2010/main" val="107150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МИНИСТЕРСТВО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СЕЛЬСКОГО ХОЗЯЙСТВА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b="1">
                <a:solidFill>
                  <a:schemeClr val="bg1"/>
                </a:solidFill>
                <a:latin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48464" y="6486993"/>
            <a:ext cx="395536" cy="390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  <a:endParaRPr lang="en-US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768752"/>
            <a:ext cx="9144000" cy="1166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2">
            <a:extLst>
              <a:ext uri="{FF2B5EF4-FFF2-40B4-BE49-F238E27FC236}">
                <a16:creationId xmlns="" xmlns:a16="http://schemas.microsoft.com/office/drawing/2014/main" id="{CCFBC1C9-3695-D643-9366-BC4FB8B63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86" y="-19499"/>
            <a:ext cx="9157486" cy="865187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ФГБУ «Управление «Плодородие» -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надёжный партнёр мелиораторов!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94D2AD2-A539-AC40-B374-D2E9949D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" y="51144"/>
            <a:ext cx="723900" cy="7239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155B676-5E84-4C4B-86DC-4601AC3DEADE}"/>
              </a:ext>
            </a:extLst>
          </p:cNvPr>
          <p:cNvSpPr/>
          <p:nvPr/>
        </p:nvSpPr>
        <p:spPr>
          <a:xfrm>
            <a:off x="719572" y="5572593"/>
            <a:ext cx="8064896" cy="914400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Мы профессионально работаем в мелиоративной отрасли России 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уже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18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лет!</a:t>
            </a:r>
          </a:p>
          <a:p>
            <a:pPr algn="ctr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76387"/>
            <a:ext cx="56388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7349</TotalTime>
  <Words>747</Words>
  <Application>Microsoft Office PowerPoint</Application>
  <PresentationFormat>Экран (4:3)</PresentationFormat>
  <Paragraphs>134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(Основной текст)</vt:lpstr>
      <vt:lpstr>Book Antiqua</vt:lpstr>
      <vt:lpstr>Caladea</vt:lpstr>
      <vt:lpstr>Calibri</vt:lpstr>
      <vt:lpstr>Impact</vt:lpstr>
      <vt:lpstr>Tahoma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z.startsev</dc:creator>
  <cp:lastModifiedBy>Михина Елена Павловна</cp:lastModifiedBy>
  <cp:revision>365</cp:revision>
  <cp:lastPrinted>2019-10-03T18:22:17Z</cp:lastPrinted>
  <dcterms:created xsi:type="dcterms:W3CDTF">2014-09-18T10:42:47Z</dcterms:created>
  <dcterms:modified xsi:type="dcterms:W3CDTF">2020-06-26T10:30:48Z</dcterms:modified>
</cp:coreProperties>
</file>